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09" r:id="rId3"/>
    <p:sldMasterId id="2147483718" r:id="rId4"/>
    <p:sldMasterId id="2147483740" r:id="rId5"/>
  </p:sldMasterIdLst>
  <p:notesMasterIdLst>
    <p:notesMasterId r:id="rId23"/>
  </p:notesMasterIdLst>
  <p:handoutMasterIdLst>
    <p:handoutMasterId r:id="rId24"/>
  </p:handoutMasterIdLst>
  <p:sldIdLst>
    <p:sldId id="257" r:id="rId6"/>
    <p:sldId id="258" r:id="rId7"/>
    <p:sldId id="282" r:id="rId8"/>
    <p:sldId id="265" r:id="rId9"/>
    <p:sldId id="286" r:id="rId10"/>
    <p:sldId id="287" r:id="rId11"/>
    <p:sldId id="284" r:id="rId12"/>
    <p:sldId id="288" r:id="rId13"/>
    <p:sldId id="278" r:id="rId14"/>
    <p:sldId id="279" r:id="rId15"/>
    <p:sldId id="281" r:id="rId16"/>
    <p:sldId id="263" r:id="rId17"/>
    <p:sldId id="289" r:id="rId18"/>
    <p:sldId id="290" r:id="rId19"/>
    <p:sldId id="283" r:id="rId20"/>
    <p:sldId id="274" r:id="rId21"/>
    <p:sldId id="280" r:id="rId2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37F7-EF8E-4A3C-801A-840ADDD3300B}" type="datetimeFigureOut">
              <a:rPr lang="nb-NO" smtClean="0"/>
              <a:t>09.04.2018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4DE4-D45D-407E-91A5-C18FCE7C4D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05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8C36-C31A-4C23-98A6-66DCB6B92275}" type="datetimeFigureOut">
              <a:rPr lang="nb-NO" smtClean="0"/>
              <a:t>09.04.2018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90AB2-F443-4F9E-8BCA-FE877DF32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5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890307" y="5087317"/>
            <a:ext cx="4895901" cy="4820104"/>
          </a:xfrm>
          <a:prstGeom prst="rect">
            <a:avLst/>
          </a:prstGeom>
        </p:spPr>
        <p:txBody>
          <a:bodyPr lIns="90748" tIns="90748" rIns="90748" bIns="9074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-230188" y="803275"/>
            <a:ext cx="7137401" cy="401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02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890307" y="5087317"/>
            <a:ext cx="4895901" cy="4820104"/>
          </a:xfrm>
          <a:prstGeom prst="rect">
            <a:avLst/>
          </a:prstGeom>
        </p:spPr>
        <p:txBody>
          <a:bodyPr lIns="90748" tIns="90748" rIns="90748" bIns="9074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-230188" y="803275"/>
            <a:ext cx="7137401" cy="401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73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890307" y="5087317"/>
            <a:ext cx="4895901" cy="4820104"/>
          </a:xfrm>
          <a:prstGeom prst="rect">
            <a:avLst/>
          </a:prstGeom>
        </p:spPr>
        <p:txBody>
          <a:bodyPr lIns="90748" tIns="90748" rIns="90748" bIns="9074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-230188" y="803275"/>
            <a:ext cx="7137401" cy="401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48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2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6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1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31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825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Loddrett teks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5168899" y="-419100"/>
            <a:ext cx="449580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5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drett tittel og teks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 rot="5400000">
            <a:off x="7670799" y="2082801"/>
            <a:ext cx="5867400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3251199" y="25401"/>
            <a:ext cx="5867400" cy="62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1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5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49601" y="1600200"/>
            <a:ext cx="4165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571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7518401" y="1600200"/>
            <a:ext cx="4165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571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5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31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825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Loddrett teks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 rot="5400000">
            <a:off x="5168899" y="-419100"/>
            <a:ext cx="449580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drett tittel og teks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 rot="5400000">
            <a:off x="7670799" y="2082801"/>
            <a:ext cx="5867400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 rot="5400000">
            <a:off x="3251199" y="25401"/>
            <a:ext cx="5867400" cy="62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5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2113078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84791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1496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5184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67973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8048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324598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5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9291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205367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289103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922390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25000" y="228600"/>
            <a:ext cx="2159000" cy="5867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048000" y="228600"/>
            <a:ext cx="6273800" cy="5867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808080"/>
                </a:solidFill>
              </a:rPr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3159238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22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474712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899830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1496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5184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659778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89272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96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228861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92533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82228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3878451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22122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25000" y="228600"/>
            <a:ext cx="2159000" cy="5867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048000" y="228600"/>
            <a:ext cx="6273800" cy="5867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Ingunn Seim</a:t>
            </a:r>
          </a:p>
        </p:txBody>
      </p:sp>
    </p:spTree>
    <p:extLst>
      <p:ext uri="{BB962C8B-B14F-4D97-AF65-F5344CB8AC3E}">
        <p14:creationId xmlns:p14="http://schemas.microsoft.com/office/powerpoint/2010/main" val="12660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31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825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07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Loddrett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5168899" y="-419100"/>
            <a:ext cx="449580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drett tittel og tek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7670799" y="2082801"/>
            <a:ext cx="5867400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3251199" y="25401"/>
            <a:ext cx="5867400" cy="62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kern="0">
              <a:solidFill>
                <a:srgbClr val="808080"/>
              </a:solidFill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3352801" y="6477000"/>
            <a:ext cx="83311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4105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kern="0">
              <a:solidFill>
                <a:srgbClr val="808080"/>
              </a:solidFill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3352801" y="6477000"/>
            <a:ext cx="83311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83476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048001" y="228601"/>
            <a:ext cx="8635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49600" y="16002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4750" marR="0" lvl="2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3850" marR="0" lvl="3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12950" marR="0" lvl="4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70150" marR="0" lvl="5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27350" marR="0" lvl="6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4550" marR="0" lvl="7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41750" marR="0" lvl="8" indent="-1460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4673601" y="6477000"/>
            <a:ext cx="71119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kern="0">
              <a:solidFill>
                <a:srgbClr val="808080"/>
              </a:solidFill>
            </a:endParaRPr>
          </a:p>
        </p:txBody>
      </p:sp>
      <p:cxnSp>
        <p:nvCxnSpPr>
          <p:cNvPr id="288" name="Shape 288"/>
          <p:cNvCxnSpPr/>
          <p:nvPr/>
        </p:nvCxnSpPr>
        <p:spPr>
          <a:xfrm>
            <a:off x="3352801" y="6477000"/>
            <a:ext cx="83311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4976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228600"/>
            <a:ext cx="863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96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711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MT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08080"/>
                </a:solidFill>
                <a:cs typeface="Arial"/>
                <a:sym typeface="Arial"/>
              </a:rPr>
              <a:t>Ingunn Seim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352800" y="6477000"/>
            <a:ext cx="8331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5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95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747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3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129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4701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273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8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417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228600"/>
            <a:ext cx="863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96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711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08080"/>
                </a:solidFill>
                <a:latin typeface="Arial MT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Ingunn Seim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352800" y="6477000"/>
            <a:ext cx="8331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400">
              <a:solidFill>
                <a:srgbClr val="000000"/>
              </a:solidFill>
              <a:latin typeface="Time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DFDF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95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747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3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129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4701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273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8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417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2782957" y="228601"/>
            <a:ext cx="7504043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x-none" sz="2400" b="1" dirty="0">
                <a:solidFill>
                  <a:schemeClr val="lt1"/>
                </a:solidFill>
              </a:rPr>
              <a:t>NARKOTIKAPROGRAM MED</a:t>
            </a:r>
            <a:r>
              <a:rPr lang="nb-NO" sz="2400" b="1" dirty="0">
                <a:solidFill>
                  <a:schemeClr val="lt1"/>
                </a:solidFill>
              </a:rPr>
              <a:t> </a:t>
            </a:r>
            <a:r>
              <a:rPr lang="x-none" sz="2400" b="1" dirty="0">
                <a:solidFill>
                  <a:schemeClr val="lt1"/>
                </a:solidFill>
              </a:rPr>
              <a:t>DOMSTOLSKONTROLL (ND)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524000" y="5208038"/>
            <a:ext cx="9144000" cy="16312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x-none" sz="36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ET ALTERNATIV TIL FENGSEL FOR KRIMINELLE RUSAVHENGIGE</a:t>
            </a:r>
          </a:p>
          <a:p>
            <a:pPr algn="ctr"/>
            <a:endParaRPr sz="2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5029201" y="6477000"/>
            <a:ext cx="5333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x-none" dirty="0">
              <a:solidFill>
                <a:srgbClr val="80808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197650"/>
            <a:ext cx="7056784" cy="4010388"/>
          </a:xfrm>
          <a:prstGeom prst="rect">
            <a:avLst/>
          </a:prstGeom>
        </p:spPr>
      </p:pic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450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557671" y="228601"/>
            <a:ext cx="9126330" cy="685799"/>
          </a:xfrm>
        </p:spPr>
        <p:txBody>
          <a:bodyPr/>
          <a:lstStyle/>
          <a:p>
            <a:pPr marL="152400" lvl="0"/>
            <a:br>
              <a:rPr lang="nb-NO" dirty="0"/>
            </a:br>
            <a:r>
              <a:rPr lang="nb-NO" b="1" dirty="0"/>
              <a:t>VILKÅR FOR GJENNOMFØRING AV ND-PROGRAMMET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853636" y="1533940"/>
            <a:ext cx="8534399" cy="4495800"/>
          </a:xfrm>
        </p:spPr>
        <p:txBody>
          <a:bodyPr/>
          <a:lstStyle/>
          <a:p>
            <a:r>
              <a:rPr lang="nb-NO" sz="2000" dirty="0"/>
              <a:t>Ikke begå nye straffbare handlinger i gjennomføringstiden</a:t>
            </a:r>
          </a:p>
          <a:p>
            <a:r>
              <a:rPr lang="nb-NO" sz="2000" dirty="0"/>
              <a:t>Møte til avtalt tid og sted.</a:t>
            </a:r>
          </a:p>
          <a:p>
            <a:r>
              <a:rPr lang="nb-NO" sz="2000" dirty="0"/>
              <a:t>Vise evne og vilje til å forandre rusadferd og til å gjøre en innsats for å endre livsførsel.</a:t>
            </a:r>
          </a:p>
          <a:p>
            <a:r>
              <a:rPr lang="nb-NO" sz="2000" dirty="0"/>
              <a:t>Fravær skal avklares på forhånd, eventuell sykemelding skal leveres senest to dager etter fraværet.</a:t>
            </a:r>
          </a:p>
          <a:p>
            <a:r>
              <a:rPr lang="nb-NO" sz="2000" dirty="0"/>
              <a:t>Rusmiddelkontroll, både rutinemessig og ved mistanke.</a:t>
            </a:r>
          </a:p>
          <a:p>
            <a:r>
              <a:rPr lang="nb-NO" sz="2000" dirty="0"/>
              <a:t>Møte upåvirket av berusede eller bedøvende midler til alle avtaler.</a:t>
            </a:r>
          </a:p>
          <a:p>
            <a:r>
              <a:rPr lang="nb-NO" sz="2000" dirty="0"/>
              <a:t>Møte i retten under straffegjennomføringen.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1856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769705" y="228601"/>
            <a:ext cx="8914296" cy="685799"/>
          </a:xfrm>
        </p:spPr>
        <p:txBody>
          <a:bodyPr/>
          <a:lstStyle/>
          <a:p>
            <a:r>
              <a:rPr lang="nb-NO" b="1" dirty="0"/>
              <a:t>SÆRVILKÅR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2769705" y="1494183"/>
            <a:ext cx="8534399" cy="4495800"/>
          </a:xfrm>
        </p:spPr>
        <p:txBody>
          <a:bodyPr/>
          <a:lstStyle/>
          <a:p>
            <a:r>
              <a:rPr lang="nb-NO" sz="2000" dirty="0"/>
              <a:t>Vilkår om sysselsetting</a:t>
            </a:r>
          </a:p>
          <a:p>
            <a:pPr marL="152400" indent="0">
              <a:buNone/>
            </a:pPr>
            <a:endParaRPr lang="nb-NO" sz="2000" dirty="0"/>
          </a:p>
          <a:p>
            <a:r>
              <a:rPr lang="nb-NO" sz="2000" dirty="0"/>
              <a:t>Vilkår om å møte hos kriminalomsorgen eller annen offentlig myndighet, person eller organisasjon etter kriminalomsorgens anvisning.</a:t>
            </a:r>
          </a:p>
          <a:p>
            <a:pPr marL="152400" indent="0">
              <a:buNone/>
            </a:pPr>
            <a:endParaRPr lang="nb-NO" sz="2000" dirty="0"/>
          </a:p>
          <a:p>
            <a:r>
              <a:rPr lang="nb-NO" sz="2000" dirty="0"/>
              <a:t>Vilkår om behandling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817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29948" y="228600"/>
            <a:ext cx="8954052" cy="685800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«DRA LASSET SAMMEN»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39774" y="1485900"/>
            <a:ext cx="8534400" cy="4495800"/>
          </a:xfrm>
        </p:spPr>
        <p:txBody>
          <a:bodyPr/>
          <a:lstStyle/>
          <a:p>
            <a:r>
              <a:rPr lang="nb-NO" sz="2000" dirty="0"/>
              <a:t>Allerede eksisterende hjelpetilbud</a:t>
            </a:r>
          </a:p>
          <a:p>
            <a:r>
              <a:rPr lang="nb-NO" sz="2000" dirty="0"/>
              <a:t>Spesialisthelsetjenesten/Kommunene pålegges ikke noe nytt!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Straffegjennomføring som forsterker samarbeidet </a:t>
            </a:r>
          </a:p>
          <a:p>
            <a:pPr lvl="3"/>
            <a:r>
              <a:rPr lang="nb-NO" sz="2000" dirty="0"/>
              <a:t>Spesialisthelsetjenesten</a:t>
            </a:r>
          </a:p>
          <a:p>
            <a:pPr lvl="3"/>
            <a:r>
              <a:rPr lang="nb-NO" sz="2000" dirty="0"/>
              <a:t>Kommunalhelsetjenesten</a:t>
            </a:r>
          </a:p>
          <a:p>
            <a:pPr lvl="3"/>
            <a:r>
              <a:rPr lang="nb-NO" sz="2000" dirty="0"/>
              <a:t>NAV</a:t>
            </a:r>
          </a:p>
          <a:p>
            <a:pPr lvl="3"/>
            <a:r>
              <a:rPr lang="nb-NO" sz="2000" dirty="0"/>
              <a:t>Opplæring</a:t>
            </a:r>
          </a:p>
          <a:p>
            <a:pPr lvl="3"/>
            <a:r>
              <a:rPr lang="nb-NO" sz="2000" dirty="0"/>
              <a:t>Ettervernsorganisasjoner/frivillige organisasjoner</a:t>
            </a:r>
          </a:p>
          <a:p>
            <a:pPr marL="0" indent="0">
              <a:buNone/>
            </a:pPr>
            <a:r>
              <a:rPr lang="nb-NO" sz="2000" dirty="0"/>
              <a:t>		</a:t>
            </a:r>
          </a:p>
          <a:p>
            <a:pPr marL="0" indent="0" algn="ctr">
              <a:buNone/>
            </a:pPr>
            <a:r>
              <a:rPr lang="nb-NO" sz="2000" b="1" dirty="0"/>
              <a:t>ND = samhandlingsmetodikk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5080000" y="6553200"/>
            <a:ext cx="7112000" cy="228600"/>
          </a:xfrm>
        </p:spPr>
        <p:txBody>
          <a:bodyPr/>
          <a:lstStyle/>
          <a:p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tel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8940800" cy="685800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BRUDD</a:t>
            </a:r>
            <a:r>
              <a:rPr lang="nb-NO" b="1" dirty="0"/>
              <a:t>	</a:t>
            </a:r>
          </a:p>
        </p:txBody>
      </p:sp>
      <p:sp>
        <p:nvSpPr>
          <p:cNvPr id="117762" name="Plassholder for innhold 2"/>
          <p:cNvSpPr>
            <a:spLocks noGrp="1"/>
          </p:cNvSpPr>
          <p:nvPr>
            <p:ph idx="1"/>
          </p:nvPr>
        </p:nvSpPr>
        <p:spPr>
          <a:xfrm>
            <a:off x="2865783" y="1522140"/>
            <a:ext cx="6400800" cy="5069160"/>
          </a:xfrm>
        </p:spPr>
        <p:txBody>
          <a:bodyPr/>
          <a:lstStyle/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Brudd på grunnvilkår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ny kriminalitet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(politi/påtalemyndighet fremmer saken)</a:t>
            </a:r>
          </a:p>
          <a:p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Brudd på særvilkår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ikke overholde vilkårene fastsatt av retten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ikke møte/holde avtaler 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møte for sent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Gjentatte ganger møte påvirket av 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rusmidler og/eller ruse seg slik at en ikke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klarer å følge opp tiltakene</a:t>
            </a:r>
          </a:p>
          <a:p>
            <a:pPr marL="0" indent="0">
              <a:buNone/>
            </a:pPr>
            <a:r>
              <a:rPr lang="nb-NO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nb-NO" dirty="0">
              <a:latin typeface="Cambria" panose="02040503050406030204" pitchFamily="18" charset="0"/>
            </a:endParaRPr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Rogaland friomsorgskontor</a:t>
            </a:r>
          </a:p>
        </p:txBody>
      </p:sp>
    </p:spTree>
    <p:extLst>
      <p:ext uri="{BB962C8B-B14F-4D97-AF65-F5344CB8AC3E}">
        <p14:creationId xmlns:p14="http://schemas.microsoft.com/office/powerpoint/2010/main" val="6667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650435" y="188844"/>
            <a:ext cx="9033565" cy="685800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KONSEKVENSER AV BRUDD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00017" y="1441174"/>
            <a:ext cx="8534400" cy="4495800"/>
          </a:xfrm>
        </p:spPr>
        <p:txBody>
          <a:bodyPr/>
          <a:lstStyle/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Oppheve, endre eller sette nye vilkår </a:t>
            </a: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Tilbakeføring til tidligere fase </a:t>
            </a: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Forlengelse av prøvetiden</a:t>
            </a:r>
          </a:p>
          <a:p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Fullbyrding  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Hel fullbyrding 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fratrekk for gjennomført ND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Delvis fullbyrding herunder også ny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prøvetid/nye vilkår </a:t>
            </a:r>
          </a:p>
          <a:p>
            <a:pPr marL="0" indent="0">
              <a:buNone/>
            </a:pPr>
            <a:endParaRPr lang="nb-NO" dirty="0">
              <a:latin typeface="Cambria" panose="02040503050406030204" pitchFamily="18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12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716697" y="228601"/>
            <a:ext cx="8967304" cy="685799"/>
          </a:xfrm>
        </p:spPr>
        <p:txBody>
          <a:bodyPr/>
          <a:lstStyle/>
          <a:p>
            <a:r>
              <a:rPr lang="nb-NO" b="1" dirty="0"/>
              <a:t>EVALUERINGSRAPPORT FRA 2014</a:t>
            </a:r>
            <a:r>
              <a:rPr lang="nb-NO" dirty="0"/>
              <a:t>	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2716697" y="1560443"/>
            <a:ext cx="8534399" cy="4495800"/>
          </a:xfrm>
        </p:spPr>
        <p:txBody>
          <a:bodyPr/>
          <a:lstStyle/>
          <a:p>
            <a:r>
              <a:rPr lang="nb-NO" dirty="0"/>
              <a:t>SIRUS</a:t>
            </a:r>
          </a:p>
          <a:p>
            <a:pPr lvl="1"/>
            <a:r>
              <a:rPr lang="nb-NO" dirty="0"/>
              <a:t> 15 års blandingsmisbruk</a:t>
            </a:r>
          </a:p>
          <a:p>
            <a:pPr lvl="1"/>
            <a:r>
              <a:rPr lang="nb-NO" dirty="0"/>
              <a:t> 15 dommer</a:t>
            </a:r>
          </a:p>
          <a:p>
            <a:pPr lvl="1"/>
            <a:r>
              <a:rPr lang="nb-NO" dirty="0"/>
              <a:t> </a:t>
            </a:r>
            <a:r>
              <a:rPr lang="nb-NO" dirty="0" err="1"/>
              <a:t>ca</a:t>
            </a:r>
            <a:r>
              <a:rPr lang="nb-NO" dirty="0"/>
              <a:t> 1/3 fullførte ND</a:t>
            </a:r>
          </a:p>
        </p:txBody>
      </p:sp>
    </p:spTree>
    <p:extLst>
      <p:ext uri="{BB962C8B-B14F-4D97-AF65-F5344CB8AC3E}">
        <p14:creationId xmlns:p14="http://schemas.microsoft.com/office/powerpoint/2010/main" val="64277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90701" y="228601"/>
            <a:ext cx="8893299" cy="685799"/>
          </a:xfrm>
        </p:spPr>
        <p:txBody>
          <a:bodyPr/>
          <a:lstStyle/>
          <a:p>
            <a:br>
              <a:rPr lang="nb-NO" dirty="0"/>
            </a:br>
            <a:r>
              <a:rPr lang="nb-NO" b="1" dirty="0"/>
              <a:t>STATUS 01.01.2016 – 31.03.2018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01" y="2847153"/>
            <a:ext cx="9258135" cy="26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29949" y="228601"/>
            <a:ext cx="8954052" cy="685799"/>
          </a:xfrm>
        </p:spPr>
        <p:txBody>
          <a:bodyPr/>
          <a:lstStyle/>
          <a:p>
            <a:r>
              <a:rPr lang="nb-NO" b="1" dirty="0"/>
              <a:t>KONTAKTINFORMASJON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897809" y="1441173"/>
            <a:ext cx="8398386" cy="4903839"/>
          </a:xfrm>
        </p:spPr>
        <p:txBody>
          <a:bodyPr/>
          <a:lstStyle/>
          <a:p>
            <a:pPr marL="177800" indent="0">
              <a:buNone/>
            </a:pPr>
            <a:r>
              <a:rPr lang="nb-NO" sz="2400" dirty="0"/>
              <a:t>Kriminalomsorgen Rogaland friomsorgskontor</a:t>
            </a:r>
          </a:p>
          <a:p>
            <a:pPr marL="177800" indent="0">
              <a:buNone/>
            </a:pPr>
            <a:r>
              <a:rPr lang="nb-NO" sz="2400" dirty="0"/>
              <a:t>	</a:t>
            </a:r>
            <a:r>
              <a:rPr lang="nb-NO" sz="2000" dirty="0" err="1"/>
              <a:t>Tlf</a:t>
            </a:r>
            <a:r>
              <a:rPr lang="nb-NO" sz="2000" dirty="0"/>
              <a:t>: 51 84 66 00</a:t>
            </a:r>
          </a:p>
          <a:p>
            <a:pPr marL="177800" indent="0">
              <a:buNone/>
            </a:pPr>
            <a:r>
              <a:rPr lang="nb-NO" sz="2400" dirty="0"/>
              <a:t>Åse Victoria Berg</a:t>
            </a:r>
          </a:p>
          <a:p>
            <a:pPr marL="177800" indent="0">
              <a:buNone/>
            </a:pPr>
            <a:r>
              <a:rPr lang="nb-NO" sz="2400" dirty="0"/>
              <a:t>	</a:t>
            </a:r>
            <a:r>
              <a:rPr lang="nb-NO" sz="2000" dirty="0" err="1"/>
              <a:t>Tlf</a:t>
            </a:r>
            <a:r>
              <a:rPr lang="nb-NO" sz="2000" dirty="0"/>
              <a:t>: 51 84 66 35/41 53 47 82</a:t>
            </a:r>
          </a:p>
          <a:p>
            <a:pPr marL="177800" indent="0">
              <a:buNone/>
            </a:pPr>
            <a:r>
              <a:rPr lang="nb-NO" sz="2400" dirty="0"/>
              <a:t>	</a:t>
            </a:r>
            <a:r>
              <a:rPr lang="nb-NO" sz="2000" dirty="0"/>
              <a:t>ase.victoria.berg@kriminalomsorg.no</a:t>
            </a:r>
            <a:endParaRPr lang="nb-NO" sz="2400" dirty="0"/>
          </a:p>
          <a:p>
            <a:pPr marL="177800" indent="0">
              <a:buNone/>
            </a:pPr>
            <a:r>
              <a:rPr lang="nb-NO" sz="2400" dirty="0"/>
              <a:t>Silje Skoie</a:t>
            </a:r>
          </a:p>
          <a:p>
            <a:pPr marL="177800" indent="0">
              <a:buNone/>
            </a:pPr>
            <a:r>
              <a:rPr lang="nb-NO" sz="2400" dirty="0"/>
              <a:t>	</a:t>
            </a:r>
            <a:r>
              <a:rPr lang="nb-NO" sz="2000" dirty="0" err="1"/>
              <a:t>Tlf</a:t>
            </a:r>
            <a:r>
              <a:rPr lang="nb-NO" sz="2000" dirty="0"/>
              <a:t>: 51 84 66 17/47 45 86 82</a:t>
            </a:r>
          </a:p>
          <a:p>
            <a:pPr marL="177800" indent="0">
              <a:buNone/>
            </a:pPr>
            <a:r>
              <a:rPr lang="nb-NO" sz="2000" dirty="0"/>
              <a:t>	silje.skoie@kriminalomsorg.no</a:t>
            </a:r>
          </a:p>
          <a:p>
            <a:pPr marL="177800" indent="0">
              <a:buNone/>
            </a:pPr>
            <a:r>
              <a:rPr lang="nb-NO" sz="2400" dirty="0"/>
              <a:t>Hilde Hamre</a:t>
            </a:r>
          </a:p>
          <a:p>
            <a:pPr marL="177800" indent="0">
              <a:buNone/>
            </a:pPr>
            <a:r>
              <a:rPr lang="nb-NO" sz="2400" dirty="0"/>
              <a:t>	</a:t>
            </a:r>
            <a:r>
              <a:rPr lang="nb-NO" sz="2000" dirty="0" err="1"/>
              <a:t>Tlf</a:t>
            </a:r>
            <a:r>
              <a:rPr lang="nb-NO" sz="2000" dirty="0"/>
              <a:t>: 51 84 66 32</a:t>
            </a:r>
          </a:p>
          <a:p>
            <a:pPr marL="177800" indent="0">
              <a:buNone/>
            </a:pPr>
            <a:r>
              <a:rPr lang="nb-NO" sz="2000" dirty="0"/>
              <a:t>	hilde.hamre@kriminalomsorg.no</a:t>
            </a:r>
          </a:p>
        </p:txBody>
      </p:sp>
    </p:spTree>
    <p:extLst>
      <p:ext uri="{BB962C8B-B14F-4D97-AF65-F5344CB8AC3E}">
        <p14:creationId xmlns:p14="http://schemas.microsoft.com/office/powerpoint/2010/main" val="147448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797445" y="228601"/>
            <a:ext cx="748955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nb-NO" b="1" dirty="0"/>
              <a:t>NARKOTIKAPROGRAM MED DOMSTOLSKONTROLL (ND)</a:t>
            </a:r>
            <a:endParaRPr lang="x-none" b="1" dirty="0"/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2994696" y="1451584"/>
            <a:ext cx="6693375" cy="5254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150000"/>
              </a:lnSpc>
              <a:spcBef>
                <a:spcPts val="0"/>
              </a:spcBef>
            </a:pPr>
            <a:r>
              <a:rPr lang="x-none" sz="2000" b="0" i="0" u="none" strike="noStrike" cap="none" dirty="0">
                <a:solidFill>
                  <a:schemeClr val="dk1"/>
                </a:solidFill>
                <a:sym typeface="Times New Roman"/>
              </a:rPr>
              <a:t>Pilotprosjekt i Bergen og Oslo fra 01.01.06</a:t>
            </a:r>
            <a:endParaRPr lang="nb-NO" sz="2000" b="0" i="0" u="none" strike="noStrike" cap="none" dirty="0">
              <a:solidFill>
                <a:schemeClr val="dk1"/>
              </a:solidFill>
              <a:sym typeface="Times New Roman"/>
            </a:endParaRPr>
          </a:p>
          <a:p>
            <a:pPr indent="-342900">
              <a:lnSpc>
                <a:spcPct val="150000"/>
              </a:lnSpc>
              <a:spcBef>
                <a:spcPts val="0"/>
              </a:spcBef>
            </a:pPr>
            <a:r>
              <a:rPr lang="nb-NO" sz="2000" dirty="0"/>
              <a:t>Landsdekkende og permanent fra 2016</a:t>
            </a:r>
            <a:endParaRPr sz="2000" b="0" i="0" u="none" strike="noStrike" cap="none" dirty="0">
              <a:solidFill>
                <a:schemeClr val="dk1"/>
              </a:solidFill>
              <a:sym typeface="Times New Roman"/>
            </a:endParaRPr>
          </a:p>
          <a:p>
            <a:pPr indent="-342900">
              <a:lnSpc>
                <a:spcPct val="150000"/>
              </a:lnSpc>
            </a:pPr>
            <a:r>
              <a:rPr lang="x-none" sz="2000" b="0" i="0" u="none" strike="noStrike" cap="none" dirty="0">
                <a:solidFill>
                  <a:schemeClr val="dk1"/>
                </a:solidFill>
                <a:sym typeface="Times New Roman"/>
              </a:rPr>
              <a:t>Rusavhengige som begår kriminalitet knyttet til rusavhengigheten</a:t>
            </a:r>
            <a:endParaRPr lang="nb-NO" sz="2000" b="0" i="0" u="none" strike="noStrike" cap="none" dirty="0">
              <a:solidFill>
                <a:schemeClr val="dk1"/>
              </a:solidFill>
              <a:sym typeface="Times New Roman"/>
            </a:endParaRPr>
          </a:p>
          <a:p>
            <a:pPr indent="-342900">
              <a:lnSpc>
                <a:spcPct val="150000"/>
              </a:lnSpc>
            </a:pPr>
            <a:r>
              <a:rPr lang="nb-NO" sz="2000" dirty="0"/>
              <a:t>Alternativ til ubetinget fengsel</a:t>
            </a:r>
          </a:p>
          <a:p>
            <a:pPr indent="-342900">
              <a:lnSpc>
                <a:spcPct val="150000"/>
              </a:lnSpc>
            </a:pPr>
            <a:r>
              <a:rPr lang="nb-NO" sz="2000" dirty="0"/>
              <a:t>Særvilkår for betinget dom </a:t>
            </a:r>
          </a:p>
          <a:p>
            <a:pPr indent="-342900">
              <a:lnSpc>
                <a:spcPct val="150000"/>
              </a:lnSpc>
            </a:pPr>
            <a:r>
              <a:rPr lang="nb-NO" sz="2000" dirty="0"/>
              <a:t>Prøvetid = gjennomføringstid 2-5 år</a:t>
            </a:r>
          </a:p>
          <a:p>
            <a:pPr marL="0" indent="0">
              <a:lnSpc>
                <a:spcPct val="150000"/>
              </a:lnSpc>
              <a:buNone/>
            </a:pPr>
            <a:endParaRPr lang="x-none" sz="2800" dirty="0"/>
          </a:p>
          <a:p>
            <a:pPr indent="-342900">
              <a:lnSpc>
                <a:spcPct val="150000"/>
              </a:lnSpc>
              <a:buNone/>
            </a:pPr>
            <a:endParaRPr b="0" i="0" u="none" strike="noStrike" cap="none" dirty="0">
              <a:solidFill>
                <a:schemeClr val="dk1"/>
              </a:solidFill>
              <a:sym typeface="Times New Roman"/>
            </a:endParaRPr>
          </a:p>
          <a:p>
            <a:pPr marL="0" indent="0">
              <a:buSzPct val="25000"/>
              <a:buNone/>
            </a:pPr>
            <a:endParaRPr dirty="0"/>
          </a:p>
          <a:p>
            <a:pPr indent="-342900">
              <a:buNone/>
            </a:pPr>
            <a:endParaRPr dirty="0"/>
          </a:p>
          <a:p>
            <a:pPr indent="-342900">
              <a:buNone/>
            </a:pPr>
            <a:endParaRPr dirty="0"/>
          </a:p>
          <a:p>
            <a:pPr indent="-342900">
              <a:buSzPct val="25000"/>
              <a:buNone/>
            </a:pPr>
            <a:endParaRPr dirty="0"/>
          </a:p>
          <a:p>
            <a:pPr indent="-342900">
              <a:buNone/>
            </a:pPr>
            <a:endParaRPr dirty="0"/>
          </a:p>
        </p:txBody>
      </p:sp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xfrm>
            <a:off x="8229600" y="64770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x-none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31547" y="228601"/>
            <a:ext cx="8852453" cy="685799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FORMÅL OG INNHOLD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>
          <a:xfrm>
            <a:off x="2831547" y="1414669"/>
            <a:ext cx="8534399" cy="4721088"/>
          </a:xfrm>
        </p:spPr>
        <p:txBody>
          <a:bodyPr/>
          <a:lstStyle/>
          <a:p>
            <a:r>
              <a:rPr lang="nb-NO" sz="2000" dirty="0"/>
              <a:t>Formål</a:t>
            </a:r>
          </a:p>
          <a:p>
            <a:pPr lvl="1"/>
            <a:r>
              <a:rPr lang="nb-NO" dirty="0"/>
              <a:t> Forebygge ny kriminalitet</a:t>
            </a:r>
          </a:p>
          <a:p>
            <a:pPr lvl="1"/>
            <a:r>
              <a:rPr lang="nb-NO" dirty="0"/>
              <a:t> Fremme rehabilitering</a:t>
            </a:r>
          </a:p>
          <a:p>
            <a:pPr lvl="1"/>
            <a:r>
              <a:rPr lang="nb-NO" dirty="0"/>
              <a:t> Bidra til å styrke og samordne praktiske hjelpe- og behandlingstilbud</a:t>
            </a:r>
          </a:p>
          <a:p>
            <a:pPr marL="660400" lvl="1" indent="0">
              <a:buNone/>
            </a:pPr>
            <a:endParaRPr lang="nb-NO" dirty="0"/>
          </a:p>
          <a:p>
            <a:r>
              <a:rPr lang="nb-NO" sz="2000" dirty="0"/>
              <a:t>Innhold</a:t>
            </a:r>
          </a:p>
          <a:p>
            <a:pPr lvl="1"/>
            <a:r>
              <a:rPr lang="nb-NO" dirty="0"/>
              <a:t> Behandling</a:t>
            </a:r>
          </a:p>
          <a:p>
            <a:pPr lvl="1"/>
            <a:r>
              <a:rPr lang="nb-NO" dirty="0"/>
              <a:t> Bolig</a:t>
            </a:r>
          </a:p>
          <a:p>
            <a:pPr lvl="1"/>
            <a:r>
              <a:rPr lang="nb-NO" dirty="0"/>
              <a:t> Økonomisk rådgivning</a:t>
            </a:r>
          </a:p>
          <a:p>
            <a:pPr lvl="1"/>
            <a:r>
              <a:rPr lang="nb-NO" dirty="0"/>
              <a:t> Opplæring og/eller arbeid</a:t>
            </a:r>
          </a:p>
          <a:p>
            <a:pPr lvl="1"/>
            <a:r>
              <a:rPr lang="nb-NO" dirty="0"/>
              <a:t> Fritid</a:t>
            </a:r>
          </a:p>
          <a:p>
            <a:pPr lvl="1"/>
            <a:r>
              <a:rPr lang="nb-NO" dirty="0"/>
              <a:t> Nettverk</a:t>
            </a:r>
          </a:p>
          <a:p>
            <a:pPr lvl="1"/>
            <a:r>
              <a:rPr lang="nb-NO" dirty="0"/>
              <a:t> Kontroll: Ruskontroll og overholde vilkår</a:t>
            </a:r>
          </a:p>
          <a:p>
            <a:pPr marL="660400" lvl="1" indent="0">
              <a:buNone/>
            </a:pPr>
            <a:endParaRPr lang="nb-NO" dirty="0"/>
          </a:p>
          <a:p>
            <a:pPr marL="6604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13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tel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8940800" cy="685800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PERSONUNDERSØKELSE</a:t>
            </a:r>
          </a:p>
        </p:txBody>
      </p:sp>
      <p:sp>
        <p:nvSpPr>
          <p:cNvPr id="108546" name="Plassholder for innhold 2"/>
          <p:cNvSpPr>
            <a:spLocks noGrp="1"/>
          </p:cNvSpPr>
          <p:nvPr>
            <p:ph idx="1"/>
          </p:nvPr>
        </p:nvSpPr>
        <p:spPr>
          <a:xfrm>
            <a:off x="2946400" y="1447800"/>
            <a:ext cx="8534400" cy="4495800"/>
          </a:xfrm>
        </p:spPr>
        <p:txBody>
          <a:bodyPr/>
          <a:lstStyle/>
          <a:p>
            <a:pPr marL="0" indent="0">
              <a:buNone/>
            </a:pPr>
            <a:endParaRPr lang="nb-NO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skal alltid foreligge en personundersøkelse og samtykke fra siktede forut for en dom der det kan være aktuelt å fastsette vilkår om ND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Boligsituasjon/boevne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Utdanning/sysselsetting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Psykisk og fysisk helse       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Nettverk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Rus og rusmestring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Motivasjon og endringsmål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Vilkår og innhold</a:t>
            </a:r>
          </a:p>
          <a:p>
            <a:pPr marL="0" indent="0">
              <a:buNone/>
            </a:pPr>
            <a:r>
              <a:rPr lang="nb-NO" sz="2000" dirty="0">
                <a:latin typeface="Cambria" panose="02040503050406030204" pitchFamily="18" charset="0"/>
              </a:rPr>
              <a:t>       </a:t>
            </a:r>
            <a:endParaRPr lang="nb-NO" sz="2000" dirty="0"/>
          </a:p>
        </p:txBody>
      </p:sp>
      <p:sp>
        <p:nvSpPr>
          <p:cNvPr id="108548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 M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8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703443" y="236375"/>
            <a:ext cx="688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+mj-lt"/>
              </a:rPr>
              <a:t>MÅLGRUPPE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961893" y="1571802"/>
            <a:ext cx="69904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Personer som er avhengige av narkotika og som dømmes for:</a:t>
            </a:r>
          </a:p>
          <a:p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overtredelse av straffeloven § 231 første ledd, § 232 eller legemiddelloven § 31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 ledd,</a:t>
            </a:r>
          </a:p>
          <a:p>
            <a:pPr marL="457200" indent="-457200">
              <a:buAutoNum type="alphaLcParenR"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lovbrudd begått under påvirkning av 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narkotika eller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 lovbrudd begått for å finansiere eget </a:t>
            </a:r>
            <a:b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narkotikabruk</a:t>
            </a:r>
          </a:p>
        </p:txBody>
      </p:sp>
    </p:spTree>
    <p:extLst>
      <p:ext uri="{BB962C8B-B14F-4D97-AF65-F5344CB8AC3E}">
        <p14:creationId xmlns:p14="http://schemas.microsoft.com/office/powerpoint/2010/main" val="183607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56452" y="228600"/>
            <a:ext cx="8927548" cy="685800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EGNETHET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28730" y="1545618"/>
            <a:ext cx="8348870" cy="482379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Hovedmomentene i en egnethetsvurdering er om domfelte evner, ønsker og/eller har mulighet til å nyttiggjøre seg hensiktsmessige rehabiliterende tiltak samt sikkerhetsaspektet i forbindelse med selve straffegjennomføringen.</a:t>
            </a: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nb-N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Konklusjon (egnet/ikke egnet)</a:t>
            </a:r>
          </a:p>
          <a:p>
            <a:pPr marL="0" indent="0">
              <a:buNone/>
            </a:pPr>
            <a:r>
              <a:rPr lang="nb-NO" sz="2200" dirty="0">
                <a:latin typeface="Cambria" panose="02040503050406030204" pitchFamily="18" charset="0"/>
              </a:rPr>
              <a:t>   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Rogaland friomsorgskontor</a:t>
            </a:r>
          </a:p>
        </p:txBody>
      </p:sp>
      <p:pic>
        <p:nvPicPr>
          <p:cNvPr id="6" name="Picture 2" descr="C:\Users\Ingunn\AppData\Local\Microsoft\Windows\Temporary Internet Files\Content.Outlook\BA9QUV2M\BS0054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912" y="4221089"/>
            <a:ext cx="2592288" cy="20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12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729949" y="228601"/>
            <a:ext cx="8954052" cy="685799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DOMSTOLSKONTROLL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2939775" y="1374913"/>
            <a:ext cx="8534399" cy="4495800"/>
          </a:xfrm>
        </p:spPr>
        <p:txBody>
          <a:bodyPr/>
          <a:lstStyle/>
          <a:p>
            <a:pPr indent="-342900">
              <a:lnSpc>
                <a:spcPct val="150000"/>
              </a:lnSpc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dommer har kontroll med straffegjennomføringen</a:t>
            </a:r>
          </a:p>
          <a:p>
            <a:pPr indent="-342900">
              <a:lnSpc>
                <a:spcPct val="150000"/>
              </a:lnSpc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Dommen gjennomføres i fire faser:</a:t>
            </a:r>
          </a:p>
          <a:p>
            <a:pPr lvl="1" indent="-342900">
              <a:lnSpc>
                <a:spcPct val="150000"/>
              </a:lnSpc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Iverksettingsfasen</a:t>
            </a:r>
          </a:p>
          <a:p>
            <a:pPr lvl="1" indent="-342900">
              <a:lnSpc>
                <a:spcPct val="150000"/>
              </a:lnSpc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Stabiliseringsfasen</a:t>
            </a:r>
          </a:p>
          <a:p>
            <a:pPr lvl="1" indent="-342900">
              <a:lnSpc>
                <a:spcPct val="150000"/>
              </a:lnSpc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Ansvarsfasen</a:t>
            </a:r>
          </a:p>
          <a:p>
            <a:pPr lvl="1" indent="-342900">
              <a:lnSpc>
                <a:spcPct val="150000"/>
              </a:lnSpc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Videreføringsfasen</a:t>
            </a:r>
          </a:p>
        </p:txBody>
      </p:sp>
    </p:spTree>
    <p:extLst>
      <p:ext uri="{BB962C8B-B14F-4D97-AF65-F5344CB8AC3E}">
        <p14:creationId xmlns:p14="http://schemas.microsoft.com/office/powerpoint/2010/main" val="224860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b="1" dirty="0"/>
              <a:t>ULIKE MØTER I RETTEN</a:t>
            </a:r>
            <a:br>
              <a:rPr lang="nb-NO" dirty="0"/>
            </a:b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2835965" y="1509201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Startmøte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Statusmøte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Faseovergang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Brudd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Sluttmøte</a:t>
            </a:r>
          </a:p>
        </p:txBody>
      </p:sp>
    </p:spTree>
    <p:extLst>
      <p:ext uri="{BB962C8B-B14F-4D97-AF65-F5344CB8AC3E}">
        <p14:creationId xmlns:p14="http://schemas.microsoft.com/office/powerpoint/2010/main" val="21799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2729949" y="228601"/>
            <a:ext cx="7557052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MANN (42)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2862470" y="1858297"/>
            <a:ext cx="8562613" cy="2846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2400" indent="0">
              <a:buNone/>
            </a:pPr>
            <a:endParaRPr lang="nb-NO" dirty="0"/>
          </a:p>
          <a:p>
            <a:pPr marL="152400" indent="0">
              <a:buNone/>
            </a:pPr>
            <a:endParaRPr lang="nb-NO" dirty="0"/>
          </a:p>
          <a:p>
            <a:pPr marL="152400" indent="0">
              <a:buNone/>
            </a:pPr>
            <a:r>
              <a:rPr lang="nb-NO" sz="2000" dirty="0"/>
              <a:t>… NN dømmes til fengsel i 1 år og 4 måneder, fullbyrding av 1 år av straffen gjøres betinget med prøvetid på 3 år, og med særvilkår om gjennomføring av narkotikaprogram med domstolskontroll.</a:t>
            </a:r>
          </a:p>
          <a:p>
            <a:pPr marL="152400" indent="0">
              <a:buNone/>
            </a:pPr>
            <a:endParaRPr lang="nb-NO" dirty="0"/>
          </a:p>
          <a:p>
            <a:pPr marL="152400" indent="0">
              <a:buNone/>
            </a:pPr>
            <a:endParaRPr lang="nb-NO" dirty="0"/>
          </a:p>
          <a:p>
            <a:pPr marL="152400" indent="0">
              <a:buNone/>
            </a:pPr>
            <a:endParaRPr lang="nb-NO" dirty="0"/>
          </a:p>
        </p:txBody>
      </p:sp>
      <p:sp>
        <p:nvSpPr>
          <p:cNvPr id="742" name="Shape 742"/>
          <p:cNvSpPr txBox="1">
            <a:spLocks noGrp="1"/>
          </p:cNvSpPr>
          <p:nvPr>
            <p:ph type="ftr" idx="11"/>
          </p:nvPr>
        </p:nvSpPr>
        <p:spPr>
          <a:xfrm>
            <a:off x="5029201" y="6477000"/>
            <a:ext cx="5333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610737668"/>
      </p:ext>
    </p:extLst>
  </p:cSld>
  <p:clrMapOvr>
    <a:masterClrMapping/>
  </p:clrMapOvr>
</p:sld>
</file>

<file path=ppt/theme/theme1.xml><?xml version="1.0" encoding="utf-8"?>
<a:theme xmlns:a="http://schemas.openxmlformats.org/drawingml/2006/main" name="2_powerS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3333CC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owerS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3333CC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S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3333CC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powerS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3333CC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SV">
      <a:majorFont>
        <a:latin typeface="Arial"/>
        <a:ea typeface=""/>
        <a:cs typeface=""/>
      </a:majorFont>
      <a:minorFont>
        <a:latin typeface="TimesNewRoman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ower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S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powerS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3333CC"/>
      </a:accent2>
      <a:accent3>
        <a:srgbClr val="FFFFFF"/>
      </a:accent3>
      <a:accent4>
        <a:srgbClr val="000000"/>
      </a:accent4>
      <a:accent5>
        <a:srgbClr val="F3F3F3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SV">
      <a:majorFont>
        <a:latin typeface="Arial"/>
        <a:ea typeface=""/>
        <a:cs typeface=""/>
      </a:majorFont>
      <a:minorFont>
        <a:latin typeface="TimesNewRoman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ower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S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S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SV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owerSV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439</Words>
  <Application>Microsoft Office PowerPoint</Application>
  <PresentationFormat>Widescreen</PresentationFormat>
  <Paragraphs>131</Paragraphs>
  <Slides>17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17</vt:i4>
      </vt:variant>
    </vt:vector>
  </HeadingPairs>
  <TitlesOfParts>
    <vt:vector size="30" baseType="lpstr">
      <vt:lpstr>Arial</vt:lpstr>
      <vt:lpstr>Arial MT</vt:lpstr>
      <vt:lpstr>Arimo</vt:lpstr>
      <vt:lpstr>Calibri</vt:lpstr>
      <vt:lpstr>Cambria</vt:lpstr>
      <vt:lpstr>Times</vt:lpstr>
      <vt:lpstr>Times New Roman</vt:lpstr>
      <vt:lpstr>TimesNewRomanPS</vt:lpstr>
      <vt:lpstr>2_powerSV</vt:lpstr>
      <vt:lpstr>5_powerSV</vt:lpstr>
      <vt:lpstr>1_powerSV</vt:lpstr>
      <vt:lpstr>8_powerSV</vt:lpstr>
      <vt:lpstr>7_powerSV</vt:lpstr>
      <vt:lpstr>NARKOTIKAPROGRAM MED DOMSTOLSKONTROLL (ND)</vt:lpstr>
      <vt:lpstr>NARKOTIKAPROGRAM MED DOMSTOLSKONTROLL (ND)</vt:lpstr>
      <vt:lpstr>FORMÅL OG INNHOLD</vt:lpstr>
      <vt:lpstr>PERSONUNDERSØKELSE</vt:lpstr>
      <vt:lpstr>PowerPoint-presentasjon</vt:lpstr>
      <vt:lpstr>EGNETHET </vt:lpstr>
      <vt:lpstr>DOMSTOLSKONTROLL</vt:lpstr>
      <vt:lpstr> ULIKE MØTER I RETTEN </vt:lpstr>
      <vt:lpstr>MANN (42)</vt:lpstr>
      <vt:lpstr> VILKÅR FOR GJENNOMFØRING AV ND-PROGRAMMET </vt:lpstr>
      <vt:lpstr>SÆRVILKÅR</vt:lpstr>
      <vt:lpstr>«DRA LASSET SAMMEN»</vt:lpstr>
      <vt:lpstr>BRUDD </vt:lpstr>
      <vt:lpstr> KONSEKVENSER AV BRUDD</vt:lpstr>
      <vt:lpstr>EVALUERINGSRAPPORT FRA 2014 </vt:lpstr>
      <vt:lpstr> STATUS 01.01.2016 – 31.03.2018 </vt:lpstr>
      <vt:lpstr>KONTAKTINFORMASJON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Betanzo</dc:creator>
  <cp:lastModifiedBy>Silje Skoie</cp:lastModifiedBy>
  <cp:revision>75</cp:revision>
  <cp:lastPrinted>2018-04-09T10:36:20Z</cp:lastPrinted>
  <dcterms:created xsi:type="dcterms:W3CDTF">2017-05-14T08:12:07Z</dcterms:created>
  <dcterms:modified xsi:type="dcterms:W3CDTF">2018-04-09T19:25:43Z</dcterms:modified>
</cp:coreProperties>
</file>